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84" r:id="rId3"/>
    <p:sldId id="283" r:id="rId4"/>
    <p:sldId id="278" r:id="rId5"/>
    <p:sldId id="275" r:id="rId6"/>
    <p:sldId id="276" r:id="rId7"/>
    <p:sldId id="279" r:id="rId8"/>
    <p:sldId id="280" r:id="rId9"/>
    <p:sldId id="281" r:id="rId10"/>
    <p:sldId id="282" r:id="rId11"/>
    <p:sldId id="257" r:id="rId12"/>
    <p:sldId id="258" r:id="rId13"/>
    <p:sldId id="261" r:id="rId14"/>
    <p:sldId id="260" r:id="rId15"/>
    <p:sldId id="262" r:id="rId16"/>
    <p:sldId id="259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88" r:id="rId28"/>
    <p:sldId id="289" r:id="rId29"/>
    <p:sldId id="273" r:id="rId30"/>
    <p:sldId id="274" r:id="rId31"/>
    <p:sldId id="290" r:id="rId32"/>
    <p:sldId id="28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60"/>
  </p:normalViewPr>
  <p:slideViewPr>
    <p:cSldViewPr>
      <p:cViewPr varScale="1">
        <p:scale>
          <a:sx n="65" d="100"/>
          <a:sy n="65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7E69-69B6-4D0E-8E72-E6A1C82D140A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5117-7F18-4FFA-811B-BF026F66E17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7E69-69B6-4D0E-8E72-E6A1C82D140A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5117-7F18-4FFA-811B-BF026F66E1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7E69-69B6-4D0E-8E72-E6A1C82D140A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5117-7F18-4FFA-811B-BF026F66E17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7E69-69B6-4D0E-8E72-E6A1C82D140A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5117-7F18-4FFA-811B-BF026F66E1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7E69-69B6-4D0E-8E72-E6A1C82D140A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5117-7F18-4FFA-811B-BF026F66E17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7E69-69B6-4D0E-8E72-E6A1C82D140A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5117-7F18-4FFA-811B-BF026F66E1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7E69-69B6-4D0E-8E72-E6A1C82D140A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5117-7F18-4FFA-811B-BF026F66E1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7E69-69B6-4D0E-8E72-E6A1C82D140A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5117-7F18-4FFA-811B-BF026F66E17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7E69-69B6-4D0E-8E72-E6A1C82D140A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5117-7F18-4FFA-811B-BF026F66E1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7E69-69B6-4D0E-8E72-E6A1C82D140A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5117-7F18-4FFA-811B-BF026F66E1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7E69-69B6-4D0E-8E72-E6A1C82D140A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5117-7F18-4FFA-811B-BF026F66E1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5C77E69-69B6-4D0E-8E72-E6A1C82D140A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AE8D5117-7F18-4FFA-811B-BF026F66E17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1" cap="none" dirty="0" smtClean="0"/>
              <a:t>Lead in </a:t>
            </a:r>
            <a:r>
              <a:rPr lang="en-US" sz="4000" b="1" cap="none" smtClean="0"/>
              <a:t>Drinking </a:t>
            </a:r>
            <a:r>
              <a:rPr lang="en-US" sz="4000" b="1" cap="none" smtClean="0"/>
              <a:t>Water</a:t>
            </a:r>
            <a:endParaRPr lang="en-US" sz="4000" b="1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Raymond SM Wong</a:t>
            </a:r>
          </a:p>
          <a:p>
            <a:r>
              <a:rPr lang="en-US" dirty="0" smtClean="0"/>
              <a:t>Prince of Wales Hospital Poison Treatment Centre</a:t>
            </a:r>
          </a:p>
          <a:p>
            <a:r>
              <a:rPr lang="en-US" smtClean="0"/>
              <a:t>17 </a:t>
            </a:r>
            <a:r>
              <a:rPr lang="en-US" dirty="0" smtClean="0"/>
              <a:t>July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22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Raymond\Pictures\lead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0" t="27732" r="9908" b="12271"/>
          <a:stretch/>
        </p:blipFill>
        <p:spPr bwMode="auto">
          <a:xfrm rot="10800000">
            <a:off x="1455936" y="439444"/>
            <a:ext cx="5681709" cy="641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87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Scale of Blood Lead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Conventional unit = </a:t>
            </a:r>
            <a:r>
              <a:rPr lang="en-US" sz="2800" dirty="0" smtClean="0">
                <a:latin typeface="Symbol" panose="05050102010706020507" pitchFamily="18" charset="2"/>
              </a:rPr>
              <a:t>m</a:t>
            </a:r>
            <a:r>
              <a:rPr lang="en-US" sz="2800" dirty="0" smtClean="0"/>
              <a:t>g/</a:t>
            </a:r>
            <a:r>
              <a:rPr lang="en-US" sz="2800" dirty="0" err="1" smtClean="0"/>
              <a:t>dL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SI unit = </a:t>
            </a:r>
            <a:r>
              <a:rPr lang="en-US" sz="2800" dirty="0" err="1" smtClean="0">
                <a:latin typeface="Symbol" panose="05050102010706020507" pitchFamily="18" charset="2"/>
              </a:rPr>
              <a:t>m</a:t>
            </a:r>
            <a:r>
              <a:rPr lang="en-US" sz="2800" dirty="0" err="1" smtClean="0"/>
              <a:t>mol</a:t>
            </a:r>
            <a:r>
              <a:rPr lang="en-US" sz="2800" dirty="0" smtClean="0"/>
              <a:t>/L</a:t>
            </a:r>
          </a:p>
          <a:p>
            <a:endParaRPr lang="en-US" sz="2800" dirty="0"/>
          </a:p>
          <a:p>
            <a:r>
              <a:rPr lang="en-US" sz="2800" dirty="0" smtClean="0"/>
              <a:t>5 </a:t>
            </a:r>
            <a:r>
              <a:rPr lang="en-US" sz="2800" dirty="0" smtClean="0">
                <a:latin typeface="Symbol" panose="05050102010706020507" pitchFamily="18" charset="2"/>
              </a:rPr>
              <a:t>m</a:t>
            </a:r>
            <a:r>
              <a:rPr lang="en-US" sz="2800" dirty="0" smtClean="0"/>
              <a:t>g/</a:t>
            </a:r>
            <a:r>
              <a:rPr lang="en-US" sz="2800" dirty="0" err="1" smtClean="0"/>
              <a:t>dL</a:t>
            </a:r>
            <a:r>
              <a:rPr lang="en-US" sz="2800" dirty="0" smtClean="0"/>
              <a:t> = 0.24 </a:t>
            </a:r>
            <a:r>
              <a:rPr lang="en-US" sz="2800" dirty="0" err="1" smtClean="0">
                <a:latin typeface="Symbol" panose="05050102010706020507" pitchFamily="18" charset="2"/>
              </a:rPr>
              <a:t>m</a:t>
            </a:r>
            <a:r>
              <a:rPr lang="en-US" sz="2800" dirty="0" err="1" smtClean="0"/>
              <a:t>mol</a:t>
            </a:r>
            <a:r>
              <a:rPr lang="en-US" sz="2800" dirty="0" smtClean="0"/>
              <a:t>/L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076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81000"/>
            <a:ext cx="679247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6579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66800"/>
            <a:ext cx="9144000" cy="492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0" y="6248400"/>
            <a:ext cx="4480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HK J </a:t>
            </a:r>
            <a:r>
              <a:rPr lang="en-US" dirty="0" err="1"/>
              <a:t>Paediatr</a:t>
            </a:r>
            <a:r>
              <a:rPr lang="en-US" dirty="0"/>
              <a:t> (new s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ies</a:t>
            </a:r>
            <a:r>
              <a:rPr lang="en-US" dirty="0"/>
              <a:t>) 2000;5:15-24</a:t>
            </a:r>
          </a:p>
        </p:txBody>
      </p:sp>
    </p:spTree>
    <p:extLst>
      <p:ext uri="{BB962C8B-B14F-4D97-AF65-F5344CB8AC3E}">
        <p14:creationId xmlns:p14="http://schemas.microsoft.com/office/powerpoint/2010/main" val="1157450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" y="1371600"/>
            <a:ext cx="8991600" cy="3341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8376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0" r="76105" b="13889"/>
          <a:stretch/>
        </p:blipFill>
        <p:spPr bwMode="auto">
          <a:xfrm>
            <a:off x="736107" y="1492001"/>
            <a:ext cx="4879818" cy="4478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93" t="10970" b="13889"/>
          <a:stretch/>
        </p:blipFill>
        <p:spPr bwMode="auto">
          <a:xfrm>
            <a:off x="5615925" y="1492000"/>
            <a:ext cx="2758289" cy="4478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Lead Levels in HK School Children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126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57" y="457200"/>
            <a:ext cx="8487839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910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534038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553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5" y="685800"/>
            <a:ext cx="910398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3583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588" y="537087"/>
            <a:ext cx="4653612" cy="617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153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Laboratory Report of Screening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dirty="0" smtClean="0"/>
              <a:t>After detailed review of all the relevant literature by HATS, the following reference values for vulnerable subjects will be provided in the laboratory report: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Reference value: 5 mcg/</a:t>
            </a:r>
            <a:r>
              <a:rPr lang="en-US" dirty="0" err="1" smtClean="0"/>
              <a:t>dL</a:t>
            </a:r>
            <a:r>
              <a:rPr lang="en-US" dirty="0" smtClean="0"/>
              <a:t> (= 0.24 </a:t>
            </a:r>
            <a:r>
              <a:rPr lang="en-US" dirty="0" err="1" smtClean="0"/>
              <a:t>micromol</a:t>
            </a:r>
            <a:r>
              <a:rPr lang="en-US" dirty="0" smtClean="0"/>
              <a:t>/L) 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Action level: &gt;44 mcg/</a:t>
            </a:r>
            <a:r>
              <a:rPr lang="en-US" dirty="0" err="1" smtClean="0"/>
              <a:t>dL</a:t>
            </a:r>
            <a:endParaRPr lang="en-US" dirty="0" smtClean="0"/>
          </a:p>
          <a:p>
            <a:pPr lvl="1">
              <a:spcBef>
                <a:spcPts val="1800"/>
              </a:spcBef>
            </a:pPr>
            <a:r>
              <a:rPr lang="en-US" dirty="0" smtClean="0"/>
              <a:t>Indicating that the subject should be considered for chelation therapy</a:t>
            </a:r>
          </a:p>
          <a:p>
            <a:pPr lvl="1">
              <a:spcBef>
                <a:spcPts val="1800"/>
              </a:spcBef>
            </a:pPr>
            <a:r>
              <a:rPr lang="en-US" dirty="0" smtClean="0"/>
              <a:t>Will need to be assessed by clinical toxicologist + pediatrician (for children)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92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0"/>
            <a:ext cx="4822371" cy="683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6628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0"/>
            <a:ext cx="8105538" cy="891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207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16949"/>
            <a:ext cx="8927278" cy="644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6696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Action Plan for Pediatrics, Pregnant woman and lactating mothers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Depending on blood lead level (BLL):</a:t>
            </a:r>
          </a:p>
          <a:p>
            <a:pPr>
              <a:spcBef>
                <a:spcPts val="1200"/>
              </a:spcBef>
            </a:pPr>
            <a:r>
              <a:rPr lang="en-US" b="1" dirty="0" smtClean="0"/>
              <a:t>BLL &lt; 5 mcg/</a:t>
            </a:r>
            <a:r>
              <a:rPr lang="en-US" b="1" dirty="0" err="1" smtClean="0"/>
              <a:t>dL</a:t>
            </a:r>
            <a:endParaRPr lang="en-US" b="1" dirty="0" smtClean="0"/>
          </a:p>
          <a:p>
            <a:pPr lvl="1"/>
            <a:r>
              <a:rPr lang="en-US" sz="2400" dirty="0" smtClean="0"/>
              <a:t>Considered normal, no further follow-up required</a:t>
            </a:r>
          </a:p>
          <a:p>
            <a:pPr>
              <a:spcBef>
                <a:spcPts val="1200"/>
              </a:spcBef>
            </a:pPr>
            <a:r>
              <a:rPr lang="en-US" b="1" dirty="0" smtClean="0"/>
              <a:t>BLL 5 – 44 mcg/</a:t>
            </a:r>
            <a:r>
              <a:rPr lang="en-US" b="1" dirty="0" err="1" smtClean="0"/>
              <a:t>dL</a:t>
            </a:r>
            <a:endParaRPr lang="en-US" b="1" dirty="0"/>
          </a:p>
          <a:p>
            <a:pPr lvl="1"/>
            <a:r>
              <a:rPr lang="en-US" sz="2400" dirty="0" smtClean="0"/>
              <a:t>Need exposure assessment + counselling, remove exposure</a:t>
            </a:r>
          </a:p>
          <a:p>
            <a:pPr lvl="1"/>
            <a:r>
              <a:rPr lang="en-US" sz="2400" dirty="0" smtClean="0"/>
              <a:t>? Repeat BLL immediately</a:t>
            </a:r>
          </a:p>
          <a:p>
            <a:pPr lvl="1"/>
            <a:r>
              <a:rPr lang="en-US" sz="2400" dirty="0" smtClean="0"/>
              <a:t>Monitoring of BLL in 1-3 months time (to evaluate trend) followed by assessment by pediatrician +/- toxicologist</a:t>
            </a:r>
          </a:p>
          <a:p>
            <a:pPr>
              <a:spcBef>
                <a:spcPts val="1200"/>
              </a:spcBef>
            </a:pPr>
            <a:r>
              <a:rPr lang="en-US" b="1" dirty="0" smtClean="0"/>
              <a:t>BLL &gt; 44 mcg/</a:t>
            </a:r>
            <a:r>
              <a:rPr lang="en-US" b="1" dirty="0" err="1" smtClean="0"/>
              <a:t>dL</a:t>
            </a:r>
            <a:r>
              <a:rPr lang="en-US" b="1" dirty="0" smtClean="0"/>
              <a:t>:</a:t>
            </a:r>
          </a:p>
          <a:p>
            <a:pPr lvl="1"/>
            <a:r>
              <a:rPr lang="en-US" sz="2400" dirty="0" smtClean="0"/>
              <a:t>Will be assessed jointly by Clinical Toxicologist + Pediatrician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8207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"/>
            <a:ext cx="5191419" cy="6876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3574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9" y="-19666"/>
            <a:ext cx="6100239" cy="6877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26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6" y="533400"/>
            <a:ext cx="9144000" cy="1030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87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551"/>
          <a:stretch/>
        </p:blipFill>
        <p:spPr bwMode="auto">
          <a:xfrm>
            <a:off x="7375" y="0"/>
            <a:ext cx="9144000" cy="148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53" b="1"/>
          <a:stretch/>
        </p:blipFill>
        <p:spPr bwMode="auto">
          <a:xfrm>
            <a:off x="7375" y="1489587"/>
            <a:ext cx="9144000" cy="522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61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85800"/>
            <a:ext cx="9144000" cy="575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3412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70"/>
          <a:stretch/>
        </p:blipFill>
        <p:spPr bwMode="auto">
          <a:xfrm>
            <a:off x="0" y="381000"/>
            <a:ext cx="9098361" cy="573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1885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-1" y="533400"/>
            <a:ext cx="9098361" cy="585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8953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-4916" y="1143000"/>
            <a:ext cx="9143999" cy="47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960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-34413" y="1219200"/>
            <a:ext cx="9143999" cy="47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5048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"/>
            <a:ext cx="8991600" cy="6250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80659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8686800" cy="5604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1102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" y="1295400"/>
            <a:ext cx="8763001" cy="4803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88908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18"/>
          <a:stretch/>
        </p:blipFill>
        <p:spPr bwMode="auto">
          <a:xfrm>
            <a:off x="0" y="1295400"/>
            <a:ext cx="9144000" cy="415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0904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41"/>
          <a:stretch/>
        </p:blipFill>
        <p:spPr bwMode="auto">
          <a:xfrm>
            <a:off x="0" y="1371600"/>
            <a:ext cx="9144000" cy="450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012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9422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of risk communication to public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/>
              <a:t>每一百毫升</a:t>
            </a:r>
            <a:r>
              <a:rPr lang="en-US" altLang="zh-TW" dirty="0"/>
              <a:t>(</a:t>
            </a:r>
            <a:r>
              <a:rPr lang="zh-TW" altLang="en-US" dirty="0"/>
              <a:t>每分升</a:t>
            </a:r>
            <a:r>
              <a:rPr lang="en-US" altLang="zh-TW" dirty="0"/>
              <a:t>)</a:t>
            </a:r>
            <a:r>
              <a:rPr lang="zh-TW" altLang="en-US" dirty="0"/>
              <a:t>血有少於五微克鉛，這水平是正常</a:t>
            </a:r>
            <a:r>
              <a:rPr lang="en-US" altLang="zh-TW" dirty="0"/>
              <a:t>(</a:t>
            </a:r>
            <a:r>
              <a:rPr lang="zh-TW" altLang="en-US" dirty="0"/>
              <a:t>低於參考數值，對健康沒有明顯風險</a:t>
            </a:r>
            <a:r>
              <a:rPr lang="en-US" altLang="zh-TW" dirty="0"/>
              <a:t>)</a:t>
            </a:r>
          </a:p>
          <a:p>
            <a:endParaRPr lang="en-US" altLang="zh-TW" dirty="0"/>
          </a:p>
          <a:p>
            <a:r>
              <a:rPr lang="zh-TW" altLang="en-US" dirty="0"/>
              <a:t>每一百毫升</a:t>
            </a:r>
            <a:r>
              <a:rPr lang="en-US" altLang="zh-TW" dirty="0"/>
              <a:t>(</a:t>
            </a:r>
            <a:r>
              <a:rPr lang="zh-TW" altLang="en-US" dirty="0"/>
              <a:t>每分升</a:t>
            </a:r>
            <a:r>
              <a:rPr lang="en-US" altLang="zh-TW" dirty="0"/>
              <a:t>) </a:t>
            </a:r>
            <a:r>
              <a:rPr lang="zh-TW" altLang="en-US" dirty="0"/>
              <a:t>血有五至四十四微克鉛，這水平屬於血鉛偏高，</a:t>
            </a:r>
            <a:r>
              <a:rPr lang="en-US" altLang="zh-TW" dirty="0"/>
              <a:t>(</a:t>
            </a:r>
            <a:r>
              <a:rPr lang="zh-TW" altLang="en-US" dirty="0"/>
              <a:t>對身體有潛在健康風險，要作進一步健康評估及跟進</a:t>
            </a:r>
            <a:r>
              <a:rPr lang="en-US" altLang="zh-TW" dirty="0"/>
              <a:t>)</a:t>
            </a:r>
          </a:p>
          <a:p>
            <a:endParaRPr lang="en-US" altLang="zh-TW" dirty="0"/>
          </a:p>
          <a:p>
            <a:r>
              <a:rPr lang="zh-TW" altLang="en-US" dirty="0"/>
              <a:t>每一百毫升</a:t>
            </a:r>
            <a:r>
              <a:rPr lang="en-US" altLang="zh-TW" dirty="0"/>
              <a:t>(</a:t>
            </a:r>
            <a:r>
              <a:rPr lang="zh-TW" altLang="en-US" dirty="0"/>
              <a:t>每分升</a:t>
            </a:r>
            <a:r>
              <a:rPr lang="en-US" altLang="zh-TW" dirty="0"/>
              <a:t>) </a:t>
            </a:r>
            <a:r>
              <a:rPr lang="zh-TW" altLang="en-US" dirty="0"/>
              <a:t>血有四十四微克或以上鉛，這水平屬於血鉛嚴重偏高達中毒水平，</a:t>
            </a:r>
            <a:r>
              <a:rPr lang="en-US" altLang="zh-TW" dirty="0"/>
              <a:t>(</a:t>
            </a:r>
            <a:r>
              <a:rPr lang="zh-TW" altLang="en-US" dirty="0"/>
              <a:t>有可能出現臨床鉛中毒症狀，需要作臨床評估，繼而診斷是否鉛中毒</a:t>
            </a:r>
            <a:r>
              <a:rPr lang="en-US" altLang="zh-TW" dirty="0"/>
              <a:t>)</a:t>
            </a:r>
          </a:p>
          <a:p>
            <a:endParaRPr lang="en-US" altLang="zh-TW" dirty="0"/>
          </a:p>
          <a:p>
            <a:r>
              <a:rPr lang="zh-TW" altLang="en-US" dirty="0"/>
              <a:t>臨床鉛中毒症狀主要爲神經發展系統、血液系統、心血管系統、泌尿系統、消化系統病徵。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8156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241</TotalTime>
  <Words>344</Words>
  <Application>Microsoft Office PowerPoint</Application>
  <PresentationFormat>On-screen Show (4:3)</PresentationFormat>
  <Paragraphs>36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Clarity</vt:lpstr>
      <vt:lpstr>Lead in Drinking Water</vt:lpstr>
      <vt:lpstr>PowerPoint Presentation</vt:lpstr>
      <vt:lpstr>Different Scale of Blood Lead Level</vt:lpstr>
      <vt:lpstr>PowerPoint Presentation</vt:lpstr>
      <vt:lpstr>PowerPoint Presentation</vt:lpstr>
      <vt:lpstr>PowerPoint Presentation</vt:lpstr>
      <vt:lpstr>Blood Lead Levels in HK School Children </vt:lpstr>
      <vt:lpstr>PowerPoint Presentation</vt:lpstr>
      <vt:lpstr>PowerPoint Presentation</vt:lpstr>
      <vt:lpstr>PowerPoint Presentation</vt:lpstr>
      <vt:lpstr>PowerPoint Presentation</vt:lpstr>
      <vt:lpstr>Laboratory Report of Screening Program</vt:lpstr>
      <vt:lpstr>PowerPoint Presentation</vt:lpstr>
      <vt:lpstr>PowerPoint Presentation</vt:lpstr>
      <vt:lpstr>PowerPoint Presentation</vt:lpstr>
      <vt:lpstr>Action Plan for Pediatrics, Pregnant woman and lactating mothers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Plan of risk communication to public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 in Drinking Water</dc:title>
  <dc:creator>Raymond</dc:creator>
  <cp:lastModifiedBy>Raymond</cp:lastModifiedBy>
  <cp:revision>26</cp:revision>
  <dcterms:created xsi:type="dcterms:W3CDTF">2015-07-08T18:13:30Z</dcterms:created>
  <dcterms:modified xsi:type="dcterms:W3CDTF">2015-07-17T08:09:23Z</dcterms:modified>
</cp:coreProperties>
</file>